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EE2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00FB-7450-49F2-B2C5-8A82C9FC257B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A3D7-1D5C-40BA-B628-B260D443D42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87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A3D7-1D5C-40BA-B628-B260D443D423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571D-E565-4EC5-8D08-B22FBAEE1E3E}" type="datetimeFigureOut">
              <a:rPr lang="es-MX" smtClean="0"/>
              <a:pPr/>
              <a:t>11/04/2013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1458-6DC4-42D7-B022-233260C114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mx/url?sa=i&amp;rct=j&amp;q=&amp;esrc=s&amp;frm=1&amp;source=images&amp;cd=&amp;cad=rja&amp;docid=2pgi9hAkaoCDyM&amp;tbnid=vHXnKgSD7TGz7M:&amp;ved=0CAUQjRw&amp;url=http://www.salud180.com/jovenes/el-enamoramiento-causa-euforia&amp;ei=b71cUdXjMqKa2gWCtYDYBA&amp;bvm=bv.44697112,d.b2I&amp;psig=AFQjCNGIpMRNQg2rch7XtP7IwovzPyaUTQ&amp;ust=136511863892918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71450"/>
            <a:ext cx="9601200" cy="7200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E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64088" y="411301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AR" sz="4000" dirty="0" smtClean="0"/>
              <a:t>El</a:t>
            </a:r>
            <a:r>
              <a:rPr lang="es-AR" sz="4000" dirty="0" smtClean="0">
                <a:solidFill>
                  <a:srgbClr val="FF0000"/>
                </a:solidFill>
              </a:rPr>
              <a:t> Entorno</a:t>
            </a:r>
            <a:r>
              <a:rPr lang="es-AR" sz="4000" dirty="0"/>
              <a:t>: es </a:t>
            </a:r>
            <a:r>
              <a:rPr lang="es-AR" sz="4000" dirty="0" smtClean="0"/>
              <a:t>común enamorarse personas </a:t>
            </a:r>
            <a:r>
              <a:rPr lang="es-AR" sz="4000" dirty="0"/>
              <a:t>cercanas </a:t>
            </a:r>
          </a:p>
        </p:txBody>
      </p:sp>
      <p:pic>
        <p:nvPicPr>
          <p:cNvPr id="14338" name="Picture 2" descr="http://www.quo.es/var/quo/storage/images/ciencia/noticias/mucho_amor_pocos_amigos/255140-2-esl-ES/mucho_amor_pocos_amigos_articulo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6371"/>
            <a:ext cx="4883976" cy="326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304800" y="4110097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AR" sz="3200" dirty="0"/>
              <a:t>El </a:t>
            </a:r>
            <a:r>
              <a:rPr lang="es-AR" sz="3200" dirty="0">
                <a:solidFill>
                  <a:srgbClr val="FF0000"/>
                </a:solidFill>
              </a:rPr>
              <a:t>Misterio</a:t>
            </a:r>
            <a:r>
              <a:rPr lang="es-AR" sz="3200" dirty="0"/>
              <a:t>: sentirse </a:t>
            </a:r>
            <a:r>
              <a:rPr lang="es-AR" sz="3200" dirty="0" smtClean="0"/>
              <a:t>atraído por </a:t>
            </a:r>
            <a:r>
              <a:rPr lang="es-AR" sz="3200" dirty="0"/>
              <a:t>personas que </a:t>
            </a:r>
            <a:r>
              <a:rPr lang="es-AR" sz="3200" dirty="0" smtClean="0"/>
              <a:t>conocemos muy poco.</a:t>
            </a:r>
            <a:endParaRPr lang="es-AR" sz="3200" dirty="0"/>
          </a:p>
        </p:txBody>
      </p:sp>
      <p:pic>
        <p:nvPicPr>
          <p:cNvPr id="14341" name="Picture 5" descr="C:\Documents and Settings\Administrador\Configuración local\Archivos temporales de Internet\Content.IE5\U7H0WPCT\MC9004363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2384"/>
            <a:ext cx="1115616" cy="1115616"/>
          </a:xfrm>
          <a:prstGeom prst="rect">
            <a:avLst/>
          </a:prstGeom>
          <a:noFill/>
        </p:spPr>
      </p:pic>
      <p:pic>
        <p:nvPicPr>
          <p:cNvPr id="14347" name="Picture 11" descr="C:\Documents and Settings\Administrador\Configuración local\Archivos temporales de Internet\Content.IE5\U7H0WPCT\MC9004363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71600" cy="971600"/>
          </a:xfrm>
          <a:prstGeom prst="rect">
            <a:avLst/>
          </a:prstGeom>
          <a:noFill/>
        </p:spPr>
      </p:pic>
      <p:pic>
        <p:nvPicPr>
          <p:cNvPr id="14351" name="Picture 15" descr="http://t2.gstatic.com/images?q=tbn:ANd9GcQVKZiD9ZrIJEKamu730uxASrhZ8iveoK_bwVJWja7YF2ivyq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221088"/>
            <a:ext cx="1962150" cy="204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53" name="Picture 17" descr="http://www.xn--significadodelossueos-ubc.net/wp-content/uploads/2013/03/So%C3%B1ar-con-enamorarse.jpg"/>
          <p:cNvPicPr>
            <a:picLocks noChangeAspect="1" noChangeArrowheads="1"/>
          </p:cNvPicPr>
          <p:nvPr/>
        </p:nvPicPr>
        <p:blipFill>
          <a:blip r:embed="rId5" cstate="print"/>
          <a:srcRect l="30240" r="27425"/>
          <a:stretch>
            <a:fillRect/>
          </a:stretch>
        </p:blipFill>
        <p:spPr bwMode="auto">
          <a:xfrm>
            <a:off x="4860032" y="3789040"/>
            <a:ext cx="147984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18 Flecha derecha"/>
          <p:cNvSpPr/>
          <p:nvPr/>
        </p:nvSpPr>
        <p:spPr>
          <a:xfrm>
            <a:off x="6372200" y="5085184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95800" y="381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dirty="0"/>
              <a:t>La </a:t>
            </a:r>
            <a:r>
              <a:rPr lang="es-AR" sz="3200" dirty="0">
                <a:solidFill>
                  <a:srgbClr val="FFFF00"/>
                </a:solidFill>
              </a:rPr>
              <a:t>Personalidad</a:t>
            </a:r>
            <a:r>
              <a:rPr lang="es-AR" sz="3200" dirty="0"/>
              <a:t>: influencia del factor </a:t>
            </a:r>
            <a:r>
              <a:rPr lang="es-AR" sz="3200" dirty="0" smtClean="0"/>
              <a:t>cultural, intelectual y personal del sujeto hacia la otra persona.</a:t>
            </a:r>
            <a:endParaRPr lang="es-AR" sz="32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12304" y="4149080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El </a:t>
            </a: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Físico</a:t>
            </a:r>
            <a:r>
              <a:rPr kumimoji="0" lang="es-AR" sz="3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: genera una experiencia estética. </a:t>
            </a:r>
            <a:endParaRPr kumimoji="0" lang="es-A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5368" name="Picture 8" descr="C:\Documents and Settings\Administrador\Configuración local\Archivos temporales de Internet\Content.IE5\GDCN2API\MC9003910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670" y="372616"/>
            <a:ext cx="2374130" cy="3284984"/>
          </a:xfrm>
          <a:prstGeom prst="rect">
            <a:avLst/>
          </a:prstGeom>
          <a:noFill/>
        </p:spPr>
      </p:pic>
      <p:pic>
        <p:nvPicPr>
          <p:cNvPr id="15370" name="Picture 10" descr="http://p.twimg.com/AvOc5WNCAAEZJmK.jpg:large"/>
          <p:cNvPicPr>
            <a:picLocks noChangeAspect="1" noChangeArrowheads="1"/>
          </p:cNvPicPr>
          <p:nvPr/>
        </p:nvPicPr>
        <p:blipFill>
          <a:blip r:embed="rId3" cstate="print"/>
          <a:srcRect l="17491" t="3452" r="12546" b="5070"/>
          <a:stretch>
            <a:fillRect/>
          </a:stretch>
        </p:blipFill>
        <p:spPr bwMode="auto">
          <a:xfrm>
            <a:off x="5268888" y="3170970"/>
            <a:ext cx="2808312" cy="3498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80" name="Picture 20" descr="http://filosofia.laguia2000.com/wp-content/uploads/2011/03/Ortega-y-Gasset-amor-%C3%BAnico-o-m%C3%BAltiple.jpg"/>
          <p:cNvPicPr>
            <a:picLocks noChangeAspect="1" noChangeArrowheads="1"/>
          </p:cNvPicPr>
          <p:nvPr/>
        </p:nvPicPr>
        <p:blipFill>
          <a:blip r:embed="rId4" cstate="print"/>
          <a:srcRect l="12535" r="12465" b="12081"/>
          <a:stretch>
            <a:fillRect/>
          </a:stretch>
        </p:blipFill>
        <p:spPr bwMode="auto">
          <a:xfrm>
            <a:off x="8153400" y="270520"/>
            <a:ext cx="738811" cy="720080"/>
          </a:xfrm>
          <a:prstGeom prst="rect">
            <a:avLst/>
          </a:prstGeom>
          <a:noFill/>
        </p:spPr>
      </p:pic>
      <p:pic>
        <p:nvPicPr>
          <p:cNvPr id="20" name="Picture 20" descr="http://filosofia.laguia2000.com/wp-content/uploads/2011/03/Ortega-y-Gasset-amor-%C3%BAnico-o-m%C3%BAltiple.jpg"/>
          <p:cNvPicPr>
            <a:picLocks noChangeAspect="1" noChangeArrowheads="1"/>
          </p:cNvPicPr>
          <p:nvPr/>
        </p:nvPicPr>
        <p:blipFill>
          <a:blip r:embed="rId5" cstate="print"/>
          <a:srcRect l="12535" r="12465" b="12081"/>
          <a:stretch>
            <a:fillRect/>
          </a:stretch>
        </p:blipFill>
        <p:spPr bwMode="auto">
          <a:xfrm>
            <a:off x="198512" y="5933594"/>
            <a:ext cx="792088" cy="7720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76200"/>
            <a:ext cx="518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 smtClean="0">
                <a:solidFill>
                  <a:schemeClr val="accent5">
                    <a:lumMod val="75000"/>
                  </a:schemeClr>
                </a:solidFill>
              </a:rPr>
              <a:t>“La </a:t>
            </a:r>
            <a:r>
              <a:rPr lang="es-AR" sz="2800" dirty="0">
                <a:solidFill>
                  <a:srgbClr val="DE10DE"/>
                </a:solidFill>
              </a:rPr>
              <a:t>atracción</a:t>
            </a:r>
            <a:r>
              <a:rPr lang="es-AR" sz="2800" dirty="0">
                <a:solidFill>
                  <a:schemeClr val="accent5">
                    <a:lumMod val="75000"/>
                  </a:schemeClr>
                </a:solidFill>
              </a:rPr>
              <a:t> es visual, no </a:t>
            </a:r>
            <a:r>
              <a:rPr lang="es-AR" sz="2800" dirty="0" smtClean="0">
                <a:solidFill>
                  <a:schemeClr val="accent5">
                    <a:lumMod val="75000"/>
                  </a:schemeClr>
                </a:solidFill>
              </a:rPr>
              <a:t>mental”</a:t>
            </a:r>
            <a:endParaRPr lang="es-A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2677180"/>
            <a:ext cx="634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lo que </a:t>
            </a:r>
            <a:r>
              <a:rPr lang="es-AR" sz="2800" dirty="0">
                <a:solidFill>
                  <a:srgbClr val="FF0000"/>
                </a:solidFill>
              </a:rPr>
              <a:t>sentimos por medio de los sentidos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35983" y="3352800"/>
            <a:ext cx="4117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800" dirty="0" smtClean="0"/>
              <a:t>es </a:t>
            </a:r>
            <a:r>
              <a:rPr lang="es-AR" sz="2800" dirty="0" smtClean="0">
                <a:solidFill>
                  <a:srgbClr val="00B0F0"/>
                </a:solidFill>
              </a:rPr>
              <a:t>distinta</a:t>
            </a:r>
            <a:r>
              <a:rPr lang="es-AR" sz="2800" dirty="0" smtClean="0"/>
              <a:t> en los </a:t>
            </a:r>
            <a:r>
              <a:rPr lang="es-AR" sz="2800" dirty="0" smtClean="0">
                <a:solidFill>
                  <a:srgbClr val="00B0F0"/>
                </a:solidFill>
              </a:rPr>
              <a:t>2 géneros</a:t>
            </a:r>
            <a:endParaRPr lang="es-AR" sz="2800" dirty="0">
              <a:solidFill>
                <a:srgbClr val="00B0F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6368" y="4221088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hombres</a:t>
            </a:r>
            <a:r>
              <a:rPr lang="es-AR" sz="2000" dirty="0" smtClean="0">
                <a:solidFill>
                  <a:srgbClr val="00B050"/>
                </a:solidFill>
              </a:rPr>
              <a:t> dan importancia a los aspectos físicos</a:t>
            </a:r>
            <a:endParaRPr lang="es-AR" sz="2000" dirty="0">
              <a:solidFill>
                <a:srgbClr val="00B05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76179" y="4077072"/>
            <a:ext cx="2186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mujeres </a:t>
            </a:r>
            <a:r>
              <a:rPr lang="es-AR" sz="2400" dirty="0" smtClean="0">
                <a:solidFill>
                  <a:srgbClr val="666699"/>
                </a:solidFill>
              </a:rPr>
              <a:t>dan importancia a los detalles</a:t>
            </a:r>
            <a:endParaRPr lang="es-AR" sz="2400" dirty="0">
              <a:solidFill>
                <a:srgbClr val="666699"/>
              </a:solidFill>
            </a:endParaRPr>
          </a:p>
        </p:txBody>
      </p:sp>
      <p:sp>
        <p:nvSpPr>
          <p:cNvPr id="13" name="12 Flecha doblada hacia arriba"/>
          <p:cNvSpPr/>
          <p:nvPr/>
        </p:nvSpPr>
        <p:spPr>
          <a:xfrm rot="10800000">
            <a:off x="1201688" y="3645024"/>
            <a:ext cx="1008112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doblada"/>
          <p:cNvSpPr/>
          <p:nvPr/>
        </p:nvSpPr>
        <p:spPr>
          <a:xfrm rot="5400000">
            <a:off x="6908304" y="3356992"/>
            <a:ext cx="648072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410" name="AutoShape 2" descr="data:image/jpeg;base64,/9j/4AAQSkZJRgABAQAAAQABAAD/2wCEAAkGBhQSEBUUEhMWFBQUFRUUGBcVFBQUFRUUFBQVFBQUFBQXHCYeFxkjGRQUHy8gIycpLCwsFR4xNTAqNSYrLCkBCQoKDgwOGg8PGiwfHRwpKSwpLCkpKSksLCwpLCkpKSwpLCksKSkpLCwpKSkpKSksLCkpKSkpLCwsLCksKSkpLP/AABEIAMIBAwMBIgACEQEDEQH/xAAcAAABBQEBAQAAAAAAAAAAAAAFAAIDBAYBBwj/xAA3EAABAwMDAwIFAgQGAwEAAAABAAIRAwQhBRIxQVFhInEGE4GRoRTwMrHB0SNCUmLh8QcVgsL/xAAaAQACAwEBAAAAAAAAAAAAAAACAwABBAUG/8QAKBEAAgICAgICAQMFAAAAAAAAAAECEQMhEjEEEyJBUQUyYRQVQnGh/9oADAMBAAIRAxEAPwD09q6uNcugIbCEFIE1IFUXRIGrhcmOeo96qwqJi9Mc9RmooX11RdEznqJ71C6uoH3KoJRJ31VC6sq1SuoDcqDFAumooX11UfdqrVvQoXwYTdXUP6jyhpvR3VG81GDypZfrD5ulE+5QhuogjlRVNR8/lSyesLm5UVS4Qk6hnlR3GohVaL9YZ+cmmqhbdQEJpvlLK9ZefXTfnoa+8UZvY6obI4F+rWlRlqH0ruSpv1SIDiWXMVStbqyyoncqyqBL7SVWq2yNOaoKlJVZVACrayqNzp60lagqr7aVYLRlP0aS0P6HwkrsDge6NCcCm7sJByIiJXEJhqKJ58qF1TCoJImdVUbqyq1K0KtUulKGRRdfcqrUuFRrXkIZealHVQYoBd94q775An6qB1VOtq47oLHLGHauoKjV1OFnbnXB3Qm7+JG8bkLf4DpI2L9WkcqpU1PysHU+JSDgEhRf+4rP/hapsH2Q6NudU8qhqGq+mZWRq3tUGCcn8Ktc1qm2S6QVai2BLN+EbSjrPp5VX/3cuiVjqV0/gOhQ1bhwdz9VfAV79G+/9qO6gudV4ysW28qdSuVL12MqvWyPOj0ClqOOV12oeVghrLwkdacrWNl++JuXaj5ULtQnqsadaceVxmqGeVXBlSzRfRt6d9AUltey5ZBuq45UtlqsORU6B9is3rLlTMullKWrT1VqnqHlBbG0maP58pb0Gp33lTNvfKgLiEHFR7VAy4UzaisCjmxJd3JKyHrTyq/zk6q9VX1gJTaIoEr7hVq12IKrVq8A4z7ofXuldDY4y3UuvKo1r1C7q/7IJeax06oG6HqFBnUNXHRAtQ1iRyg97q/lZ6vqL3u2s69UG2DJqIZr/EIaMn/lC361UeYZ+UPfbFjgX5mUXa5haNsAeP6q6QqMpS10QGwqPEvfgdArdDS6bQDyev8AwqA1VzDkGCfbCkoX0n0H6KnYcXD77LVzaZjHgKBtzsdteOvROdXM5An3VStWl2TKpJsGcox2i1dgEGBPbvJQ26t3NbBMqGrcZwSk64kZMpyjRlyZFIiY6R5C6+sC0d1FUjoVCiEF43IOcDwoar8yoAkVCErjhRhclclQgiuyulNhQh2Ug9cXFCFmneOHVXbfWSOUKlJU0mEpNGqttUDuqv0bmViqRPRFrXUYGUtwHLL+TXUrhW6ddZ21upV6ncoaoa3YYFVJD23SSoo9iq10PuLk/sptW4Q+vcrqeo6ccArm5whFze4OeFYr3XfrxmMIFe1M+f3CTkg0PWGivdX0Ej6oBf3WZBVq/qE9pVF9uCJP26rFVsVkg+gW92+ptOBPQq7QoCmeP3/RRXdoOROMgmIj+nsk7UA8bSYPkc+yj/gyKKi/n2P1Cs13MT190Pr0DTyCHNPbr9E2tRdO1xVatRe0STj3RRRmy5E23Qx12ev08KNjvMeydE9FK/TiBJ+yPRl29kRru6OKROE5tm6JiAmFpJjlFoqmxrj2ymAonY6I95HIBg8SYJiYV9vwlWMxTcNvU9xyFNmiPi5ZK0jPlc2LZ23wFWfIMAtdBHjuPCn1P4DfRqlpiAwPDiYB8CeuEXGVXQ5fp+XtmIFEyMcrlSiQYIWjsrIuq7htAaC7MRgf1Ksmya7cTBIE4iSDifCCw4+Da7Mi5sJoC0t/ozSfT0CEO007tqiZmy+LPGytRIn1IrT0lrx6SENfbEcq/o1xDo6KxHGtMhutHc3oqT7cjkLeut9zZQy600E8KrI4mS2lIORO80wiYQ51IhWAIVCu/MXBTTvllQsu2V8Ryi9C4lZxjoKvW1chA0HGX0HRU8pKm2uYSQDj2W7rQP2PyhVzcFFdSt9wiOkxMn3WcF0WmHD2Ix9j4Xo4RTR6vBBSjZHcVv3/AMIXfO6SD7GVfqSesGOsCfAHRCb0FpIOD5H4lIz46Q+WNA85J/zRzGPcKjXvIeC4ziP7CP6qW4lpnoeQPyqly9rsnjwFxn8TlZ9dFmre03Dkex7oRdUg4y2Y5wOD7qRxHdseW5+kLj7sSNrcRESc+SgW3Zzc+TkvkVam6BOV2jYvdhufCLW+ml+XANHZvH1ctb8O6IIhrfxn7o1t0jKsMpbfRmdO+H6sxsb9pytDZ/CGdz/V46fZbux0GBwiFxpW1nC1Qw1thVGOkeYahpO6WtgY9h9US+AfgykXF7xuIMGSIMiYA8iVburSXmOnv+yrHw0X0XvaRuDiCDPDhjk8DPIQxjU1o7uPx08KklsN2WiMANPYwbC7btABdRcZa7HJB/koLmzbSdD8/Ogjn+Jp/r27yi1rYVKz8PAdz/hiMjgbj07orc/DbngCtG2R6W/6v9TQMgrXaX+xP9QsT4tgrTNLD7uqAIApAe7nOOfwsf8A+SaDX14c/a2n6ZnB/ZXpdxpFRoPygRIy4uG4xgL51/8AIOtOrXlRs+mm4sA8twT95Scr+PfYl+XGN5Hv6SCtOyY6lUDQCYwR46p1CwpmOA6ON0Ssbp+rPpTtPII+/VVzcOJmTPuslFf3LGknw2ekDR6u52AQ4NEYiMn6dFQ1b4fNODPrcegJHsET+DdWNW2/xDJYdue0SEeddU3NiWzBMEjhMUE1Z3FjxZsan9M80utJe1suYXEnJ7Dt7oe+ixrx6tsZ5/C9Br3Nu+jUioHPaATmGgHkDuZ6rCV9Ma44J+sSZQNHE8vx4x/Zs1Ojv301bqWqH/DdLaNp6LRPo4VHHladMzl3ZSgd5p0raV7fCDXlso2DVmNfa7cZ910eD+EcrW4KG1aW0oUycGivAXGvlTVB4ULRlWXxLVO5wkoWkJKaC4s+iH6fBk8du3mf7Idd6WHyAJESd3pJP+w9HYW1NuAMjAnpwg+o2VOo0CoC/wBUB2WkDuSP5rsQynZxeS7PONVsHUnQ8EA8bhn6kcoTdUmkQ6oGjoJ3fQdvqt9qV1Tt4Y+KnqwagDjtMSCTwVkr+xY97n06Y2ky0NEwMCIPK0Ti8kejtY8sskaoy1Wg8A7CHDkyQI8Z5QK5qOknbB9/6LV3GhvfMbWCYM+jJ8SpdO+EA4jPzHDJlp+UBMZdOfYZXIfjTlLS0crzMbfRkaFtVqlrQfU4wABklbHQvhCi15FaoXPbyA1wAdHWex+6IP0w0pNKKbgBkgtxPDMfVPa9+71kVDP8VPoT/tME/RNXjcFs58MNO5E1bSGmQzjpwP5LTfC7WeluwNIgGOvnPVA7S5B4ORzOD9ijOn1drg4cj8hJjxUrQ3LG46N621AEgKO/tpplWdPrbmA8gjorFalIKJtnHens8m1Cid7gJGeQU21udtam5zppuMOjnrjHRFfiax21OwPVD7YNcNn9hlRK3Z7HwZLJ49GzqfEHyKcU2N/hkbeM91zS/il0TVyfHHgBY6rqRY3a6AW8yYEd/KnsNW3sO2JzELQuDlTFv9Pgo01t/Zq9W+JnOYdvoPYc/XwvDfiz4Re6o6tSG7cSXN6yckjuvSqbyf4uVy5s+NqXkxcl8foJeBh9bxtd/Z4G+ltMHkdOFc0vRqld0MaSOp6D6r03XPgqnXLXRtcHDcRiW9Z8q/R09lFoawBrR2/r3WVwa7MGH9GbyfN/Ff8AQTpVgLaiGBw3GZJEglVdRo1HjczaG7cgCJjJIPVX68uqGmWyYJaZweEM13UDTpBrTtfEEDrPUIDtZlCGJr/FIzNjuDnenG0h2AQQf5JUC17hJiDicGO3lMoXuXbhk47HyFJZGXTECeuVDzqknVM02jUAHYMgrTfJwgeiUeq0gbhWczNJObKFeihF5RWiqsQm8poWBFmYu6EGUOrW56e6PXlJDHM5SzQlYEdSdMRhRvpEcopUpQZUFWlKnItYikGpKQUkldk4n1o2ngTM/wBu6p3VqXEkOjER1z2nqinRMNI+y2qVAxnTMXdfCbXPBIc4kGXVHFxnw3hCdT0yjTcJc2mW5aGENzEb3HrnIELdXrySWscA5pk9gDxuQqnozGS4iXvMue4bnSM9eB4WuGZ1tnSxeTKtsw9bSjVJc1vzBxvewtaCf8zWEy7Geie7Ta7Ya6oXSOQAwQIidrpnjC1V7fCkc53YA64MkCMEn9lCK4Jp7zUNJvqG1kGpJPD3/wBvytKk39GnnKXaMrrppNABr0ST6oIcSD29TiRxH0QH/wBvkhoaWtiPl7gXE9ASJgdVo7zTIM/LAP8AG2I9IEgknuAhFvua4bSQwEyZBc+cnb4wZKXlhITkxSX2MtKkOa4Pp59JaXEkAfSdy1llXmIIkc5QPUK1JjdzWMawH0kCKhe7nJ6ohZ3+6nlzZb/kaDUcQP8AU/iVkliStietM2+h6rsMH+E/g9wthQfuHuvKNN1MlocWubPQjj3W0+H9a4Y8+3jx7IGrRizYftHfizSd7JAyMrBEAyOHA9JHHdetXLBUaQsBr2nfLeSBAPPlBH8G39L8r1S4y6ZnL+gaoGOMGePr/ZS6LZhtQuiQMA8ADrAUlWnuIGGsH3/4Va91AbxTbHHSYGeqmovkz1DqQXuNTYHgbmz0b1PlWLC6FU7hxMTGDHRZVli4Vdxyerj0E8DstLQvoaAPb2WjFl5S+WhUouui3WpDPlCL2m7bLInueg/qu3GrxUxBHBz1VFl/uaepa4x7Z5Q5ssHoZji1pg3Xqoad9M/4jRBzgTysbf3vzXkvx2IH4P8AdHdXqb6uDAdg+D3/AKIRWohwDaZl7DBHBPJ+qxM5PmSlJtLoEVXAmDkjr1RnRLYyJE9iVHZWocZ2n2I69VqtIsDglRHJnWJW+wrpdtDQigCbQowFKVDlvsr1whd4UTuHIPdPQyLigVeDBQGpX2u8FGb+qg7wDU8BLZrinR19ORhVy3orPBhde3xKW2aIlA0Ulc2Dskq5D6R9TRj8php4OTnKkc1NcPC6FnJsrfKGXAZPJ6/VU7uGiepO0DGTwAJRBzJ/5/uoalAE5gRx1yespkZDoypmbu7N38UBzugJkNH+38lC7mgKmWkekhpxgt8n3WlrMIJ5I4IAH/z9ECuC/dDI2+lpJIgTz4LvHSAt+OdnUwz0Adetw4bWNG92cepwA/j9QPB7T/mWQ1Z7WmZwSYbjdAHBjgStnqdo2m2pAjbmSBJeI4cByc+FhtVa5pAHre//ACiDtbM7AR9ymZP2GqSuGgPQqmrVaTJ2dwXgu8M646HHdaqnbujcwuJJE7nNHb0hjRDOTiUFsXmid46Q4REgA5AJSfrD6r9rHQDl1R04meRySRiSsCSj32zA4cO+2aKjueIp73QWzBAEg5AcTE44E8I3ZXha6HNLXD6+cEeFmraxp02sf8w1Hg5G6W5iA1vHX8ok27b80lzo9MFrOY8kfzTVDVk43s3+lfEECHnHQ9R79wiOo0W1WZjInpn2XnFG/wBrQYcJMZH/AOuIRez1wt4I4jOfwhcE2Zp4d3Eq6tpxpmQCW/kIbRtBhzYP8xhaV1+149X3Qe700TuYfslzx12dDxfNnh+MlaI6h9JJEHn+0pltXAaG9WiT15Pf3VeveVBhzZA6pjNQY1hkGSI+5lBe9HZj5eKcbsz9TUHudULeWmfsYIVyxugHEmNriMKG1o0wCCHbnHke88qdlvTAAaDgz3z1/OVl29gQyJPk5Ir1aZpktIDhVDiJHBBJAn2VS101r8iWPBlaGod4Hp3RkE8hWbPTMyR+wi4sweV5eKH7XYNsdML4Lhn7ZHVaG2tQ0cKanRAGEnVMqNHnsk5ZJXI6CmVHKJ9cA88qrXvIVAcTl5WhAru55U1/fLL6nqRS2w4xJqt1uJXbSjJnugtK7k8ozb3gA54Smaok11bxwoqTcZTjfCciW9RwnsrBz5PHYAfuVTQ2G3oi+WkiDmAnAdH0SR+l/k2cD6T2pOCkCa9q1HAsgP5VZ5+k/vlXXsCh2jr/AGyjQcWC7xjiNrZA6mRj2HdDBYNZOXQDIGDkiY7wtDVYRMQQen/SD6m10EtB3GI7CcH6J+OW6NeKf0ZTVHNLiC5+wepwPR4EgBv8/ssheWYBNQSXVCdrQPUGTEzwMhbbULaR8qnmTue92YAInPUyomac0UsGHEnO0bpHcropqqZ2sc0onm1bTW7SXOJI8emesdQho06BIiXc7pEds9Vt9a0yROzaXRESAc8+UCvqe0gFuRECIM9cdUjLgTdoOeCEtgijVDXBz2bmsyBES44hEKV+yCGhoqFh3ueYpgOz/wDWIACF3DJ3EgnOGdJ7nunUbHaNx9TyOCMNPYDwFiTadJHP9cm6iGLHWwfS81Kon0gN2tA7iSAPqrNDVQAeME8Ok48fVCi7o7gDg9VNTrNloY2AeZztHBcR/RRTfQfqaW2GKevZ5xMCRBPhWn64GgEg57fzQeqYbG4OEzOBnuu17nYA5w2gjE8ntjvH81fKa7Fyw/lmiF0HDv7qOpTaeiC2t+Yk45x4UlLVdwkRHkx+wonGQl4kFRaMUtO0Yg51poE7hnHKkbqrTmVXwFvG/wAhtgaOIXalyBwgTtTIcRtn7JP1QdIQtxF+oMm7HdVql6J5QCtrBmBiD44XH3xIJ3R2CU5IpYwldXZ6Z/H80PuLs9SAqFxckjJg+6rPugcHkJLkTgTV64PGfqh1ch3/AAJUlSt0EfQKM55QE4EVO1aOftwngwltUzGDuoHHGxtNsq3TpQm0mj2TyULRtxwocLlySaJ7JI7NGz6kSKaF2U880IjwFFH75Twk9QtFWqIQmvbNeSSCRwAZifojVSDiVCaePHjlNhKh8J0BaumidwbM4IGIA/f4VOtQB6TjJAR6tQ3DqqdW1mcRj2C0RyGzHlMjrFt6GiIkiAPPt1Wd1PTBTJP8T38O4g9AewW+u7GTkccdeevhBatgXPkxDBgHMuOCY9sLbDJao6mHOqr8GDq6bEAiZyT7KGpR2nnv0WvvtMaX8wY9hPshVzppAmPbsVJQTNsXGS0Z2s0BpJIwPuen5VWhZyJccEyc5cf7eEUqWO92ctb9iU11pBHY/hZJQ3dCnBSdv6B19eBogAZ+uB0CpG4JAdUkxJAngdAArt5btJ8A7R9eVUqWu6q0QQ3mO4HCxZeVsxZotyHfqPTukycdumBCgfeSA0cCCcwPoFbuaGCgN5UiISN3Rm8l+vsI07iX7h0/c+6uMuZB9z44Qy0p7Wbj7/dWaVEwP3ylOVAwi2l/IQp6gc5nhQuq5Me6p0meoqUDIVyk+g4x5K2Sm4+8R9FG6uRA6ZSq0U008hS9WC8bs66oTgqI9z/2rDaaTqUoVIt4dWVmt7J0Tyu0KfPupPlqNlxx2hjQpWNXWUlPSoKmNjGho4UrWSpKdsZV2jbIoxbLuioKC4iotUk31svmfQrgkuLqM85ZwhIhdlMKuyWRlsdEvlT3CkDR2XSVYSZXFDyoXUsf9f8AaukqF1Of3lGmMU6B1Wh/t+yoV7PPX+SO1GYif37qF7P3KbGbQ+GVox93ppBBIPBHJJye/sgmp2+1vWXekCB98Le3Vr7fzQW607c4Ejg+VqhlOji8nRk2aYNkARA5n7qndWGCZHda+4sxxEgfTP8AVCrmyn2TXNM2x8jVGOpaYS4bhgS76lcdZeomOkfdav8ARQSVWbZmDjklIcIkU0tGVq2Jj7rLP08l7BH+pemvsvCAjR4rOMcNMe5lYsmOujL5UI5KM/bWjiGtPk/2RBln46IvZ6f1jgQrJsscJPqGY6ijI2NDdUqdgrNO3zwium2GHGOSVMdPyr4C4KooF/pJVQ04IB6FaP8ARKpVsYe0xhDx0XMHfKPRMfbZRp1n4XP0GeqS4BWgVTt5UgtPCLNs1Iy18I1j1sDmkChZKenaom21UzLVEoULlkKNO1Vhlqr1O1VxlmmJUIlkKTbPC6iotkkVi/aepx5XWtCaCuhAcwckUzcF0EKEFOV0JgJJ7Lo90RY+Ezd7JBqacdFCxOao3t9x+VKCubZ6q7LRUqU8Hr9FUNuiNRmeVGW+SiUmNjOgPc2v5VKtZZ9kefS6yoKtIJqyD45mjOVLTnCh/Q44WhqW+OFGbRXzH+8zdSw8IebGN5WsrW2ENr2X+G7uUMpFvNYEtrCG8JVrWAcdEdo2sMGOihrW6DkX7tAGhYQ0Bc/SZR8WnhM/SobL9gDNomvtAjhtFHUtsISnlA4tF39Ei36dL5KrQLysEi18LrbREjSS+SpYt5Cgy3U7bburbKMKzTt5yoKlkso07fwrlO36Hop3UI+qc2M91YpzOfKCSkDB1SUFczbNSqFcSQgHKfKm7eySShCNSBJJWiHGpjkklZaHlMPKSShbODgrlUJJKyIp3HT99E1ySSiHROVU166kiQSK1ThVK49JSSUfYQmDCgqBJJCy2MITAEklAhr1A/hdSQsjIik5JJACMIwutCSStFPoeFdaMFJJEhDJCMKkeq6krBJWpJJKAH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412" name="AutoShape 4" descr="data:image/jpeg;base64,/9j/4AAQSkZJRgABAQAAAQABAAD/2wCEAAkGBhQSEBUUEhMWFBQUFRUUGBcVFBQUFRUUFBQVFBQUFBQXHCYeFxkjGRQUHy8gIycpLCwsFR4xNTAqNSYrLCkBCQoKDgwOGg8PGiwfHRwpKSwpLCkpKSksLCwpLCkpKSwpLCksKSkpLCwpKSkpKSksLCkpKSkpLCwsLCksKSkpLP/AABEIAMIBAwMBIgACEQEDEQH/xAAcAAABBQEBAQAAAAAAAAAAAAAFAAIDBAYBBwj/xAA3EAABAwMDAwIFAgQGAwEAAAABAAIRAwQhBRIxQVFhInEGE4GRoRTwMrHB0SNCUmLh8QcVgsL/xAAaAQACAwEBAAAAAAAAAAAAAAACAwABBAUG/8QAKBEAAgICAgICAQMFAAAAAAAAAAECEQMhEjEEEyJBUQUyYRQVQnGh/9oADAMBAAIRAxEAPwD09q6uNcugIbCEFIE1IFUXRIGrhcmOeo96qwqJi9Mc9RmooX11RdEznqJ71C6uoH3KoJRJ31VC6sq1SuoDcqDFAumooX11UfdqrVvQoXwYTdXUP6jyhpvR3VG81GDypZfrD5ulE+5QhuogjlRVNR8/lSyesLm5UVS4Qk6hnlR3GohVaL9YZ+cmmqhbdQEJpvlLK9ZefXTfnoa+8UZvY6obI4F+rWlRlqH0ruSpv1SIDiWXMVStbqyyoncqyqBL7SVWq2yNOaoKlJVZVACrayqNzp60lagqr7aVYLRlP0aS0P6HwkrsDge6NCcCm7sJByIiJXEJhqKJ58qF1TCoJImdVUbqyq1K0KtUulKGRRdfcqrUuFRrXkIZealHVQYoBd94q775An6qB1VOtq47oLHLGHauoKjV1OFnbnXB3Qm7+JG8bkLf4DpI2L9WkcqpU1PysHU+JSDgEhRf+4rP/hapsH2Q6NudU8qhqGq+mZWRq3tUGCcn8Ktc1qm2S6QVai2BLN+EbSjrPp5VX/3cuiVjqV0/gOhQ1bhwdz9VfAV79G+/9qO6gudV4ysW28qdSuVL12MqvWyPOj0ClqOOV12oeVghrLwkdacrWNl++JuXaj5ULtQnqsadaceVxmqGeVXBlSzRfRt6d9AUltey5ZBuq45UtlqsORU6B9is3rLlTMullKWrT1VqnqHlBbG0maP58pb0Gp33lTNvfKgLiEHFR7VAy4UzaisCjmxJd3JKyHrTyq/zk6q9VX1gJTaIoEr7hVq12IKrVq8A4z7ofXuldDY4y3UuvKo1r1C7q/7IJeax06oG6HqFBnUNXHRAtQ1iRyg97q/lZ6vqL3u2s69UG2DJqIZr/EIaMn/lC361UeYZ+UPfbFjgX5mUXa5haNsAeP6q6QqMpS10QGwqPEvfgdArdDS6bQDyev8AwqA1VzDkGCfbCkoX0n0H6KnYcXD77LVzaZjHgKBtzsdteOvROdXM5An3VStWl2TKpJsGcox2i1dgEGBPbvJQ26t3NbBMqGrcZwSk64kZMpyjRlyZFIiY6R5C6+sC0d1FUjoVCiEF43IOcDwoar8yoAkVCErjhRhclclQgiuyulNhQh2Ug9cXFCFmneOHVXbfWSOUKlJU0mEpNGqttUDuqv0bmViqRPRFrXUYGUtwHLL+TXUrhW6ddZ21upV6ncoaoa3YYFVJD23SSoo9iq10PuLk/sptW4Q+vcrqeo6ccArm5whFze4OeFYr3XfrxmMIFe1M+f3CTkg0PWGivdX0Ej6oBf3WZBVq/qE9pVF9uCJP26rFVsVkg+gW92+ptOBPQq7QoCmeP3/RRXdoOROMgmIj+nsk7UA8bSYPkc+yj/gyKKi/n2P1Cs13MT190Pr0DTyCHNPbr9E2tRdO1xVatRe0STj3RRRmy5E23Qx12ev08KNjvMeydE9FK/TiBJ+yPRl29kRru6OKROE5tm6JiAmFpJjlFoqmxrj2ymAonY6I95HIBg8SYJiYV9vwlWMxTcNvU9xyFNmiPi5ZK0jPlc2LZ23wFWfIMAtdBHjuPCn1P4DfRqlpiAwPDiYB8CeuEXGVXQ5fp+XtmIFEyMcrlSiQYIWjsrIuq7htAaC7MRgf1Ksmya7cTBIE4iSDifCCw4+Da7Mi5sJoC0t/ozSfT0CEO007tqiZmy+LPGytRIn1IrT0lrx6SENfbEcq/o1xDo6KxHGtMhutHc3oqT7cjkLeut9zZQy600E8KrI4mS2lIORO80wiYQ51IhWAIVCu/MXBTTvllQsu2V8Ryi9C4lZxjoKvW1chA0HGX0HRU8pKm2uYSQDj2W7rQP2PyhVzcFFdSt9wiOkxMn3WcF0WmHD2Ix9j4Xo4RTR6vBBSjZHcVv3/AMIXfO6SD7GVfqSesGOsCfAHRCb0FpIOD5H4lIz46Q+WNA85J/zRzGPcKjXvIeC4ziP7CP6qW4lpnoeQPyqly9rsnjwFxn8TlZ9dFmre03Dkex7oRdUg4y2Y5wOD7qRxHdseW5+kLj7sSNrcRESc+SgW3Zzc+TkvkVam6BOV2jYvdhufCLW+ml+XANHZvH1ctb8O6IIhrfxn7o1t0jKsMpbfRmdO+H6sxsb9pytDZ/CGdz/V46fZbux0GBwiFxpW1nC1Qw1thVGOkeYahpO6WtgY9h9US+AfgykXF7xuIMGSIMiYA8iVburSXmOnv+yrHw0X0XvaRuDiCDPDhjk8DPIQxjU1o7uPx08KklsN2WiMANPYwbC7btABdRcZa7HJB/koLmzbSdD8/Ogjn+Jp/r27yi1rYVKz8PAdz/hiMjgbj07orc/DbngCtG2R6W/6v9TQMgrXaX+xP9QsT4tgrTNLD7uqAIApAe7nOOfwsf8A+SaDX14c/a2n6ZnB/ZXpdxpFRoPygRIy4uG4xgL51/8AIOtOrXlRs+mm4sA8twT95Scr+PfYl+XGN5Hv6SCtOyY6lUDQCYwR46p1CwpmOA6ON0Ssbp+rPpTtPII+/VVzcOJmTPuslFf3LGknw2ekDR6u52AQ4NEYiMn6dFQ1b4fNODPrcegJHsET+DdWNW2/xDJYdue0SEeddU3NiWzBMEjhMUE1Z3FjxZsan9M80utJe1suYXEnJ7Dt7oe+ixrx6tsZ5/C9Br3Nu+jUioHPaATmGgHkDuZ6rCV9Ma44J+sSZQNHE8vx4x/Zs1Ojv301bqWqH/DdLaNp6LRPo4VHHladMzl3ZSgd5p0raV7fCDXlso2DVmNfa7cZ910eD+EcrW4KG1aW0oUycGivAXGvlTVB4ULRlWXxLVO5wkoWkJKaC4s+iH6fBk8du3mf7Idd6WHyAJESd3pJP+w9HYW1NuAMjAnpwg+o2VOo0CoC/wBUB2WkDuSP5rsQynZxeS7PONVsHUnQ8EA8bhn6kcoTdUmkQ6oGjoJ3fQdvqt9qV1Tt4Y+KnqwagDjtMSCTwVkr+xY97n06Y2ky0NEwMCIPK0Ti8kejtY8sskaoy1Wg8A7CHDkyQI8Z5QK5qOknbB9/6LV3GhvfMbWCYM+jJ8SpdO+EA4jPzHDJlp+UBMZdOfYZXIfjTlLS0crzMbfRkaFtVqlrQfU4wABklbHQvhCi15FaoXPbyA1wAdHWex+6IP0w0pNKKbgBkgtxPDMfVPa9+71kVDP8VPoT/tME/RNXjcFs58MNO5E1bSGmQzjpwP5LTfC7WeluwNIgGOvnPVA7S5B4ORzOD9ijOn1drg4cj8hJjxUrQ3LG46N621AEgKO/tpplWdPrbmA8gjorFalIKJtnHens8m1Cid7gJGeQU21udtam5zppuMOjnrjHRFfiax21OwPVD7YNcNn9hlRK3Z7HwZLJ49GzqfEHyKcU2N/hkbeM91zS/il0TVyfHHgBY6rqRY3a6AW8yYEd/KnsNW3sO2JzELQuDlTFv9Pgo01t/Zq9W+JnOYdvoPYc/XwvDfiz4Re6o6tSG7cSXN6yckjuvSqbyf4uVy5s+NqXkxcl8foJeBh9bxtd/Z4G+ltMHkdOFc0vRqld0MaSOp6D6r03XPgqnXLXRtcHDcRiW9Z8q/R09lFoawBrR2/r3WVwa7MGH9GbyfN/Ff8AQTpVgLaiGBw3GZJEglVdRo1HjczaG7cgCJjJIPVX68uqGmWyYJaZweEM13UDTpBrTtfEEDrPUIDtZlCGJr/FIzNjuDnenG0h2AQQf5JUC17hJiDicGO3lMoXuXbhk47HyFJZGXTECeuVDzqknVM02jUAHYMgrTfJwgeiUeq0gbhWczNJObKFeihF5RWiqsQm8poWBFmYu6EGUOrW56e6PXlJDHM5SzQlYEdSdMRhRvpEcopUpQZUFWlKnItYikGpKQUkldk4n1o2ngTM/wBu6p3VqXEkOjER1z2nqinRMNI+y2qVAxnTMXdfCbXPBIc4kGXVHFxnw3hCdT0yjTcJc2mW5aGENzEb3HrnIELdXrySWscA5pk9gDxuQqnozGS4iXvMue4bnSM9eB4WuGZ1tnSxeTKtsw9bSjVJc1vzBxvewtaCf8zWEy7Geie7Ta7Ya6oXSOQAwQIidrpnjC1V7fCkc53YA64MkCMEn9lCK4Jp7zUNJvqG1kGpJPD3/wBvytKk39GnnKXaMrrppNABr0ST6oIcSD29TiRxH0QH/wBvkhoaWtiPl7gXE9ASJgdVo7zTIM/LAP8AG2I9IEgknuAhFvua4bSQwEyZBc+cnb4wZKXlhITkxSX2MtKkOa4Pp59JaXEkAfSdy1llXmIIkc5QPUK1JjdzWMawH0kCKhe7nJ6ohZ3+6nlzZb/kaDUcQP8AU/iVkliStietM2+h6rsMH+E/g9wthQfuHuvKNN1MlocWubPQjj3W0+H9a4Y8+3jx7IGrRizYftHfizSd7JAyMrBEAyOHA9JHHdetXLBUaQsBr2nfLeSBAPPlBH8G39L8r1S4y6ZnL+gaoGOMGePr/ZS6LZhtQuiQMA8ADrAUlWnuIGGsH3/4Va91AbxTbHHSYGeqmovkz1DqQXuNTYHgbmz0b1PlWLC6FU7hxMTGDHRZVli4Vdxyerj0E8DstLQvoaAPb2WjFl5S+WhUouui3WpDPlCL2m7bLInueg/qu3GrxUxBHBz1VFl/uaepa4x7Z5Q5ssHoZji1pg3Xqoad9M/4jRBzgTysbf3vzXkvx2IH4P8AdHdXqb6uDAdg+D3/AKIRWohwDaZl7DBHBPJ+qxM5PmSlJtLoEVXAmDkjr1RnRLYyJE9iVHZWocZ2n2I69VqtIsDglRHJnWJW+wrpdtDQigCbQowFKVDlvsr1whd4UTuHIPdPQyLigVeDBQGpX2u8FGb+qg7wDU8BLZrinR19ORhVy3orPBhde3xKW2aIlA0Ulc2Dskq5D6R9TRj8php4OTnKkc1NcPC6FnJsrfKGXAZPJ6/VU7uGiepO0DGTwAJRBzJ/5/uoalAE5gRx1yespkZDoypmbu7N38UBzugJkNH+38lC7mgKmWkekhpxgt8n3WlrMIJ5I4IAH/z9ECuC/dDI2+lpJIgTz4LvHSAt+OdnUwz0Adetw4bWNG92cepwA/j9QPB7T/mWQ1Z7WmZwSYbjdAHBjgStnqdo2m2pAjbmSBJeI4cByc+FhtVa5pAHre//ACiDtbM7AR9ymZP2GqSuGgPQqmrVaTJ2dwXgu8M646HHdaqnbujcwuJJE7nNHb0hjRDOTiUFsXmid46Q4REgA5AJSfrD6r9rHQDl1R04meRySRiSsCSj32zA4cO+2aKjueIp73QWzBAEg5AcTE44E8I3ZXha6HNLXD6+cEeFmraxp02sf8w1Hg5G6W5iA1vHX8ok27b80lzo9MFrOY8kfzTVDVk43s3+lfEECHnHQ9R79wiOo0W1WZjInpn2XnFG/wBrQYcJMZH/AOuIRez1wt4I4jOfwhcE2Zp4d3Eq6tpxpmQCW/kIbRtBhzYP8xhaV1+149X3Qe700TuYfslzx12dDxfNnh+MlaI6h9JJEHn+0pltXAaG9WiT15Pf3VeveVBhzZA6pjNQY1hkGSI+5lBe9HZj5eKcbsz9TUHudULeWmfsYIVyxugHEmNriMKG1o0wCCHbnHke88qdlvTAAaDgz3z1/OVl29gQyJPk5Ir1aZpktIDhVDiJHBBJAn2VS101r8iWPBlaGod4Hp3RkE8hWbPTMyR+wi4sweV5eKH7XYNsdML4Lhn7ZHVaG2tQ0cKanRAGEnVMqNHnsk5ZJXI6CmVHKJ9cA88qrXvIVAcTl5WhAru55U1/fLL6nqRS2w4xJqt1uJXbSjJnugtK7k8ozb3gA54Smaok11bxwoqTcZTjfCciW9RwnsrBz5PHYAfuVTQ2G3oi+WkiDmAnAdH0SR+l/k2cD6T2pOCkCa9q1HAsgP5VZ5+k/vlXXsCh2jr/AGyjQcWC7xjiNrZA6mRj2HdDBYNZOXQDIGDkiY7wtDVYRMQQen/SD6m10EtB3GI7CcH6J+OW6NeKf0ZTVHNLiC5+wepwPR4EgBv8/ssheWYBNQSXVCdrQPUGTEzwMhbbULaR8qnmTue92YAInPUyomac0UsGHEnO0bpHcropqqZ2sc0onm1bTW7SXOJI8emesdQho06BIiXc7pEds9Vt9a0yROzaXRESAc8+UCvqe0gFuRECIM9cdUjLgTdoOeCEtgijVDXBz2bmsyBES44hEKV+yCGhoqFh3ueYpgOz/wDWIACF3DJ3EgnOGdJ7nunUbHaNx9TyOCMNPYDwFiTadJHP9cm6iGLHWwfS81Kon0gN2tA7iSAPqrNDVQAeME8Ok48fVCi7o7gDg9VNTrNloY2AeZztHBcR/RRTfQfqaW2GKevZ5xMCRBPhWn64GgEg57fzQeqYbG4OEzOBnuu17nYA5w2gjE8ntjvH81fKa7Fyw/lmiF0HDv7qOpTaeiC2t+Yk45x4UlLVdwkRHkx+wonGQl4kFRaMUtO0Yg51poE7hnHKkbqrTmVXwFvG/wAhtgaOIXalyBwgTtTIcRtn7JP1QdIQtxF+oMm7HdVql6J5QCtrBmBiD44XH3xIJ3R2CU5IpYwldXZ6Z/H80PuLs9SAqFxckjJg+6rPugcHkJLkTgTV64PGfqh1ch3/AAJUlSt0EfQKM55QE4EVO1aOftwngwltUzGDuoHHGxtNsq3TpQm0mj2TyULRtxwocLlySaJ7JI7NGz6kSKaF2U880IjwFFH75Twk9QtFWqIQmvbNeSSCRwAZifojVSDiVCaePHjlNhKh8J0BaumidwbM4IGIA/f4VOtQB6TjJAR6tQ3DqqdW1mcRj2C0RyGzHlMjrFt6GiIkiAPPt1Wd1PTBTJP8T38O4g9AewW+u7GTkccdeevhBatgXPkxDBgHMuOCY9sLbDJao6mHOqr8GDq6bEAiZyT7KGpR2nnv0WvvtMaX8wY9hPshVzppAmPbsVJQTNsXGS0Z2s0BpJIwPuen5VWhZyJccEyc5cf7eEUqWO92ctb9iU11pBHY/hZJQ3dCnBSdv6B19eBogAZ+uB0CpG4JAdUkxJAngdAArt5btJ8A7R9eVUqWu6q0QQ3mO4HCxZeVsxZotyHfqPTukycdumBCgfeSA0cCCcwPoFbuaGCgN5UiISN3Rm8l+vsI07iX7h0/c+6uMuZB9z44Qy0p7Wbj7/dWaVEwP3ylOVAwi2l/IQp6gc5nhQuq5Me6p0meoqUDIVyk+g4x5K2Sm4+8R9FG6uRA6ZSq0U008hS9WC8bs66oTgqI9z/2rDaaTqUoVIt4dWVmt7J0Tyu0KfPupPlqNlxx2hjQpWNXWUlPSoKmNjGho4UrWSpKdsZV2jbIoxbLuioKC4iotUk31svmfQrgkuLqM85ZwhIhdlMKuyWRlsdEvlT3CkDR2XSVYSZXFDyoXUsf9f8AaukqF1Of3lGmMU6B1Wh/t+yoV7PPX+SO1GYif37qF7P3KbGbQ+GVox93ppBBIPBHJJye/sgmp2+1vWXekCB98Le3Vr7fzQW607c4Ejg+VqhlOji8nRk2aYNkARA5n7qndWGCZHda+4sxxEgfTP8AVCrmyn2TXNM2x8jVGOpaYS4bhgS76lcdZeomOkfdav8ARQSVWbZmDjklIcIkU0tGVq2Jj7rLP08l7BH+pemvsvCAjR4rOMcNMe5lYsmOujL5UI5KM/bWjiGtPk/2RBln46IvZ6f1jgQrJsscJPqGY6ijI2NDdUqdgrNO3zwium2GHGOSVMdPyr4C4KooF/pJVQ04IB6FaP8ARKpVsYe0xhDx0XMHfKPRMfbZRp1n4XP0GeqS4BWgVTt5UgtPCLNs1Iy18I1j1sDmkChZKenaom21UzLVEoULlkKNO1Vhlqr1O1VxlmmJUIlkKTbPC6iotkkVi/aepx5XWtCaCuhAcwckUzcF0EKEFOV0JgJJ7Lo90RY+Ezd7JBqacdFCxOao3t9x+VKCubZ6q7LRUqU8Hr9FUNuiNRmeVGW+SiUmNjOgPc2v5VKtZZ9kefS6yoKtIJqyD45mjOVLTnCh/Q44WhqW+OFGbRXzH+8zdSw8IebGN5WsrW2ENr2X+G7uUMpFvNYEtrCG8JVrWAcdEdo2sMGOihrW6DkX7tAGhYQ0Bc/SZR8WnhM/SobL9gDNomvtAjhtFHUtsISnlA4tF39Ei36dL5KrQLysEi18LrbREjSS+SpYt5Cgy3U7bburbKMKzTt5yoKlkso07fwrlO36Hop3UI+qc2M91YpzOfKCSkDB1SUFczbNSqFcSQgHKfKm7eySShCNSBJJWiHGpjkklZaHlMPKSShbODgrlUJJKyIp3HT99E1ySSiHROVU166kiQSK1ThVK49JSSUfYQmDCgqBJJCy2MITAEklAhr1A/hdSQsjIik5JJACMIwutCSStFPoeFdaMFJJEhDJCMKkeq6krBJWpJJKAH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7414" name="Picture 6" descr="http://thumbs.dreamstime.com/thumb_311/1221734865F3N05l.jpg"/>
          <p:cNvPicPr>
            <a:picLocks noChangeAspect="1" noChangeArrowheads="1"/>
          </p:cNvPicPr>
          <p:nvPr/>
        </p:nvPicPr>
        <p:blipFill>
          <a:blip r:embed="rId2" cstate="print"/>
          <a:srcRect l="50399" t="10080"/>
          <a:stretch>
            <a:fillRect/>
          </a:stretch>
        </p:blipFill>
        <p:spPr bwMode="auto">
          <a:xfrm rot="1587188">
            <a:off x="7042182" y="162766"/>
            <a:ext cx="1273324" cy="2308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7" name="Picture 9" descr="http://sp9.fotolog.com/photo/9/42/34/zul66_aza/1271863793728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20" y="692696"/>
            <a:ext cx="2520280" cy="170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1" name="Picture 13" descr="http://static.freepik.com/foto-gratis/bien-y-el-mal-marcas-de-verificacion_30-2704.jpg"/>
          <p:cNvPicPr>
            <a:picLocks noChangeAspect="1" noChangeArrowheads="1"/>
          </p:cNvPicPr>
          <p:nvPr/>
        </p:nvPicPr>
        <p:blipFill>
          <a:blip r:embed="rId4" cstate="print"/>
          <a:srcRect l="6484" t="20712" r="6636" b="22330"/>
          <a:stretch>
            <a:fillRect/>
          </a:stretch>
        </p:blipFill>
        <p:spPr bwMode="auto">
          <a:xfrm>
            <a:off x="3503712" y="856801"/>
            <a:ext cx="2592288" cy="127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3" name="Picture 15" descr="http://img.desmotivaciones.es/201112/Mujeres.jpg"/>
          <p:cNvPicPr>
            <a:picLocks noChangeAspect="1" noChangeArrowheads="1"/>
          </p:cNvPicPr>
          <p:nvPr/>
        </p:nvPicPr>
        <p:blipFill>
          <a:blip r:embed="rId5" cstate="print"/>
          <a:srcRect l="6735" t="6904" r="7395" b="22330"/>
          <a:stretch>
            <a:fillRect/>
          </a:stretch>
        </p:blipFill>
        <p:spPr bwMode="auto">
          <a:xfrm>
            <a:off x="2804592" y="4204792"/>
            <a:ext cx="3215208" cy="204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5" name="Picture 17" descr="http://mujer.starmedia.com/imagenes/2012/02/hombre-regala-flores1-300x157.jpg"/>
          <p:cNvPicPr>
            <a:picLocks noChangeAspect="1" noChangeArrowheads="1"/>
          </p:cNvPicPr>
          <p:nvPr/>
        </p:nvPicPr>
        <p:blipFill>
          <a:blip r:embed="rId6" cstate="print"/>
          <a:srcRect l="8039" r="6282"/>
          <a:stretch>
            <a:fillRect/>
          </a:stretch>
        </p:blipFill>
        <p:spPr bwMode="auto">
          <a:xfrm>
            <a:off x="6477000" y="5410200"/>
            <a:ext cx="2253234" cy="1259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64115" y="533400"/>
            <a:ext cx="3512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4400" dirty="0">
                <a:solidFill>
                  <a:srgbClr val="FFFF00"/>
                </a:solidFill>
              </a:rPr>
              <a:t>Homo</a:t>
            </a:r>
            <a:r>
              <a:rPr lang="es-AR" sz="4400" dirty="0">
                <a:solidFill>
                  <a:srgbClr val="FF0000"/>
                </a:solidFill>
              </a:rPr>
              <a:t>sex</a:t>
            </a:r>
            <a:r>
              <a:rPr lang="es-AR" sz="4400" dirty="0">
                <a:solidFill>
                  <a:srgbClr val="E27D2A"/>
                </a:solidFill>
              </a:rPr>
              <a:t>uales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6804" y="1752600"/>
            <a:ext cx="191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dirty="0">
                <a:solidFill>
                  <a:srgbClr val="3333FF"/>
                </a:solidFill>
              </a:rPr>
              <a:t>rol </a:t>
            </a:r>
            <a:r>
              <a:rPr lang="es-AR" sz="3600" dirty="0" smtClean="0">
                <a:solidFill>
                  <a:srgbClr val="3333FF"/>
                </a:solidFill>
              </a:rPr>
              <a:t>activo</a:t>
            </a:r>
            <a:endParaRPr lang="es-AR" sz="3600" dirty="0">
              <a:solidFill>
                <a:srgbClr val="3333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58000" y="1639669"/>
            <a:ext cx="1989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dirty="0">
                <a:solidFill>
                  <a:srgbClr val="FF66FF"/>
                </a:solidFill>
              </a:rPr>
              <a:t>rol </a:t>
            </a:r>
            <a:r>
              <a:rPr lang="es-AR" sz="3600" dirty="0" smtClean="0">
                <a:solidFill>
                  <a:srgbClr val="FF66FF"/>
                </a:solidFill>
              </a:rPr>
              <a:t>pasivo</a:t>
            </a:r>
            <a:endParaRPr lang="es-AR" sz="3600" dirty="0">
              <a:solidFill>
                <a:srgbClr val="FF66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904" y="2132856"/>
            <a:ext cx="167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rgbClr val="00B050"/>
                </a:solidFill>
              </a:rPr>
              <a:t>rol </a:t>
            </a:r>
            <a:r>
              <a:rPr lang="es-AR" sz="3200" dirty="0" smtClean="0">
                <a:solidFill>
                  <a:srgbClr val="00B050"/>
                </a:solidFill>
              </a:rPr>
              <a:t>mixto</a:t>
            </a:r>
            <a:endParaRPr lang="es-AR" sz="3200" dirty="0">
              <a:solidFill>
                <a:srgbClr val="00B050"/>
              </a:solidFill>
            </a:endParaRPr>
          </a:p>
        </p:txBody>
      </p:sp>
      <p:sp>
        <p:nvSpPr>
          <p:cNvPr id="14" name="13 Flecha doblada"/>
          <p:cNvSpPr/>
          <p:nvPr/>
        </p:nvSpPr>
        <p:spPr>
          <a:xfrm rot="5400000">
            <a:off x="7130119" y="588178"/>
            <a:ext cx="722793" cy="1476168"/>
          </a:xfrm>
          <a:prstGeom prst="bentArrow">
            <a:avLst>
              <a:gd name="adj1" fmla="val 25000"/>
              <a:gd name="adj2" fmla="val 26571"/>
              <a:gd name="adj3" fmla="val 2512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16 Flecha doblada hacia arriba"/>
          <p:cNvSpPr/>
          <p:nvPr/>
        </p:nvSpPr>
        <p:spPr>
          <a:xfrm rot="10800000">
            <a:off x="1010816" y="980728"/>
            <a:ext cx="1656184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Flecha abajo"/>
          <p:cNvSpPr/>
          <p:nvPr/>
        </p:nvSpPr>
        <p:spPr>
          <a:xfrm>
            <a:off x="4355976" y="1268760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388" name="Picture 4" descr="http://huellasdeuncaminante.files.wordpress.com/2011/01/lesbianas-1.jpg"/>
          <p:cNvPicPr>
            <a:picLocks noChangeAspect="1" noChangeArrowheads="1"/>
          </p:cNvPicPr>
          <p:nvPr/>
        </p:nvPicPr>
        <p:blipFill>
          <a:blip r:embed="rId2" cstate="print"/>
          <a:srcRect l="11576" r="10887"/>
          <a:stretch>
            <a:fillRect/>
          </a:stretch>
        </p:blipFill>
        <p:spPr bwMode="auto">
          <a:xfrm>
            <a:off x="1573451" y="2667000"/>
            <a:ext cx="2084149" cy="3773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3" name="Picture 9" descr="http://www.lacoctelera.com/myfiles/idem/pareja_gay23-1-3-.jpg?Expires=1366326000&amp;Signature=Vb9z8NDz9EPRYyWUPg-kvQIfH0~-Cxwe83Wy7o-e87sop5b~7pbQBa8A4F2IjA9fKUuq3~-tUgdOOD2uFaBz975jzCB7xcB0UtmC34jpnz3JVt8YgPW7t8z~NDEhp7lLfTUDb~cPizONcI-KNANZy3CEQ-yTEBpgLCxxpGDsCJI_&amp;Key-Pair-Id=APKAJYN3LZI5CG46B7AA&amp;Policy=eyJTdGF0ZW1lbnQiOlt7IlJlc291cmNlIjoiaHR0cDovL2QzZHM0b3k3ZzF3cnFxLmNsb3VkZnJvbnQubmV0L2lkZW0vbXlmaWxlcy9wYXJlamFfZ2F5MjMtMS0zLS5qcGciLCJDb25kaXRpb24iOnsiRGF0ZUxlc3NUaGFuIjp7IkFXUzpFcG9jaFRpbWUiOjEzNjYzMjYwMDB9fX1dfQ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024" y="2720008"/>
            <a:ext cx="255577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296144"/>
          </a:xfrm>
        </p:spPr>
        <p:txBody>
          <a:bodyPr/>
          <a:lstStyle/>
          <a:p>
            <a:r>
              <a:rPr lang="es-ES_tradnl" dirty="0" smtClean="0"/>
              <a:t>Enamoramiento.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524000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Alberoni nos dice que es: Un movimiento colectivo de 2 individuos, donde se experimenta una renovación 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nuestra vida;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nos hace re-interpretar, el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pasado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hace surgir una profunda curiosidad por saber todo desde la perspectiva de la otra persona, haciendo a un lado los vínculos anteriores, para dar lugar al nuevo objeto: “el amor”.</a:t>
            </a:r>
            <a:endParaRPr lang="es-E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s://encrypted-tbn1.gstatic.com/images?q=tbn:ANd9GcReaA4uha3DhgEjQKH0lynpNgtbSdtmZRj8ue8JDkFGBJlMg0l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08" y="3245280"/>
            <a:ext cx="4957192" cy="33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11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066800" y="99060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Tipos de amor productivo </a:t>
            </a:r>
            <a:endParaRPr lang="es-MX" sz="1600" dirty="0"/>
          </a:p>
        </p:txBody>
      </p:sp>
      <p:cxnSp>
        <p:nvCxnSpPr>
          <p:cNvPr id="7" name="6 Conector recto de flecha"/>
          <p:cNvCxnSpPr>
            <a:stCxn id="5" idx="6"/>
          </p:cNvCxnSpPr>
          <p:nvPr/>
        </p:nvCxnSpPr>
        <p:spPr>
          <a:xfrm>
            <a:off x="2794992" y="153066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6577608" y="288228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Fraternal </a:t>
            </a:r>
            <a:endParaRPr lang="es-MX" dirty="0"/>
          </a:p>
        </p:txBody>
      </p:sp>
      <p:sp>
        <p:nvSpPr>
          <p:cNvPr id="9" name="8 Elipse"/>
          <p:cNvSpPr/>
          <p:nvPr/>
        </p:nvSpPr>
        <p:spPr>
          <a:xfrm>
            <a:off x="6477000" y="99060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paterno </a:t>
            </a:r>
            <a:endParaRPr lang="es-MX" dirty="0"/>
          </a:p>
        </p:txBody>
      </p:sp>
      <p:sp>
        <p:nvSpPr>
          <p:cNvPr id="10" name="9 Elipse"/>
          <p:cNvSpPr/>
          <p:nvPr/>
        </p:nvSpPr>
        <p:spPr>
          <a:xfrm>
            <a:off x="3810000" y="106680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materno</a:t>
            </a:r>
            <a:endParaRPr lang="es-MX" dirty="0"/>
          </a:p>
        </p:txBody>
      </p:sp>
      <p:cxnSp>
        <p:nvCxnSpPr>
          <p:cNvPr id="12" name="11 Conector recto de flecha"/>
          <p:cNvCxnSpPr>
            <a:stCxn id="10" idx="6"/>
          </p:cNvCxnSpPr>
          <p:nvPr/>
        </p:nvCxnSpPr>
        <p:spPr>
          <a:xfrm>
            <a:off x="5538192" y="16068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6798569" y="4021831"/>
            <a:ext cx="133806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5791200" y="5340660"/>
            <a:ext cx="730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22" idx="2"/>
          </p:cNvCxnSpPr>
          <p:nvPr/>
        </p:nvCxnSpPr>
        <p:spPr>
          <a:xfrm flipH="1" flipV="1">
            <a:off x="2816932" y="5332692"/>
            <a:ext cx="1069268" cy="7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1066800" y="478728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 Dios </a:t>
            </a:r>
            <a:endParaRPr lang="es-MX" dirty="0"/>
          </a:p>
        </p:txBody>
      </p:sp>
      <p:sp>
        <p:nvSpPr>
          <p:cNvPr id="22" name="21 Elipse"/>
          <p:cNvSpPr/>
          <p:nvPr/>
        </p:nvSpPr>
        <p:spPr>
          <a:xfrm>
            <a:off x="3886200" y="480060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Erótico </a:t>
            </a:r>
            <a:endParaRPr lang="es-MX" dirty="0"/>
          </a:p>
        </p:txBody>
      </p:sp>
      <p:sp>
        <p:nvSpPr>
          <p:cNvPr id="23" name="22 Elipse"/>
          <p:cNvSpPr/>
          <p:nvPr/>
        </p:nvSpPr>
        <p:spPr>
          <a:xfrm>
            <a:off x="6629400" y="480060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 si mismo </a:t>
            </a:r>
            <a:endParaRPr lang="es-MX" dirty="0"/>
          </a:p>
        </p:txBody>
      </p:sp>
      <p:sp>
        <p:nvSpPr>
          <p:cNvPr id="32" name="31 Elipse"/>
          <p:cNvSpPr/>
          <p:nvPr/>
        </p:nvSpPr>
        <p:spPr>
          <a:xfrm>
            <a:off x="1676400" y="2362200"/>
            <a:ext cx="360040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Teorías sobre el amor según </a:t>
            </a:r>
          </a:p>
          <a:p>
            <a:pPr algn="ctr"/>
            <a:r>
              <a:rPr lang="es-MX" dirty="0" smtClean="0"/>
              <a:t>Fromm</a:t>
            </a:r>
          </a:p>
          <a:p>
            <a:pPr algn="ctr"/>
            <a:endParaRPr lang="es-MX" dirty="0"/>
          </a:p>
        </p:txBody>
      </p:sp>
      <p:cxnSp>
        <p:nvCxnSpPr>
          <p:cNvPr id="34" name="33 Conector angular"/>
          <p:cNvCxnSpPr/>
          <p:nvPr/>
        </p:nvCxnSpPr>
        <p:spPr>
          <a:xfrm>
            <a:off x="6747520" y="1905000"/>
            <a:ext cx="720080" cy="8726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59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>
            <a:off x="1524000" y="381000"/>
            <a:ext cx="2520280" cy="1872208"/>
          </a:xfrm>
          <a:prstGeom prst="triangle">
            <a:avLst>
              <a:gd name="adj" fmla="val 50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Teoría triangular del amor.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648200" y="704671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Según esta Teoría, formulada por Robert </a:t>
            </a:r>
            <a:r>
              <a:rPr lang="es-MX" dirty="0" err="1" smtClean="0"/>
              <a:t>Sternberg</a:t>
            </a:r>
            <a:r>
              <a:rPr lang="es-MX" dirty="0" smtClean="0"/>
              <a:t>, existen tres componentes diferenciadas en el amor:</a:t>
            </a:r>
            <a:endParaRPr lang="es-MX" dirty="0"/>
          </a:p>
        </p:txBody>
      </p:sp>
      <p:sp>
        <p:nvSpPr>
          <p:cNvPr id="8" name="7 Cerrar llave"/>
          <p:cNvSpPr/>
          <p:nvPr/>
        </p:nvSpPr>
        <p:spPr>
          <a:xfrm rot="5400000">
            <a:off x="6098602" y="66328"/>
            <a:ext cx="1044116" cy="38524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43200"/>
            <a:ext cx="47625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486400" y="2804279"/>
            <a:ext cx="3203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Pasión</a:t>
            </a:r>
            <a:r>
              <a:rPr lang="es-MX" dirty="0" smtClean="0"/>
              <a:t>: deseo de estar con la otra persona y que el sexo con ella sea gratificante.</a:t>
            </a:r>
          </a:p>
          <a:p>
            <a:r>
              <a:rPr lang="es-MX" b="1" dirty="0" smtClean="0"/>
              <a:t>Intimidad</a:t>
            </a:r>
            <a:r>
              <a:rPr lang="es-MX" dirty="0" smtClean="0"/>
              <a:t>: Capacidad de compartir nuestros deseos , sentimientos y secretos con la otra persona.</a:t>
            </a:r>
          </a:p>
          <a:p>
            <a:r>
              <a:rPr lang="es-MX" b="1" dirty="0" smtClean="0"/>
              <a:t>Compromiso</a:t>
            </a:r>
            <a:r>
              <a:rPr lang="es-MX" dirty="0" smtClean="0"/>
              <a:t>: Certeza de que pase lo que pase esa persona no nos olvidara o dejara en la estacada.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8553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C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u="sng" dirty="0"/>
              <a:t>Amor Adolescente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532026"/>
              </p:ext>
            </p:extLst>
          </p:nvPr>
        </p:nvGraphicFramePr>
        <p:xfrm>
          <a:off x="1105000" y="2068061"/>
          <a:ext cx="7200800" cy="31651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3600400"/>
              </a:tblGrid>
              <a:tr h="38558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Jóvenes en el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Amor (tipos)</a:t>
                      </a:r>
                      <a:endParaRPr lang="es-ES" dirty="0"/>
                    </a:p>
                  </a:txBody>
                  <a:tcPr/>
                </a:tc>
              </a:tr>
              <a:tr h="665520">
                <a:tc>
                  <a:txBody>
                    <a:bodyPr/>
                    <a:lstStyle/>
                    <a:p>
                      <a:pPr algn="just"/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*Los que no tiene deseo de compartir con      nadie su vida afectiva.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si hubiera la necesidad de dar un lapso para esas experiencias.</a:t>
                      </a:r>
                      <a:endParaRPr lang="es-ES" dirty="0"/>
                    </a:p>
                  </a:txBody>
                  <a:tcPr/>
                </a:tc>
              </a:tr>
              <a:tr h="950743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*Los que consideran al noviazgo, como el momento más importante de su vida.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Caen en el juego del coqueteo, rompiendo una relación e iniciando otra para sanar ese dolor.</a:t>
                      </a:r>
                      <a:endParaRPr lang="es-ES" dirty="0"/>
                    </a:p>
                  </a:txBody>
                  <a:tcPr/>
                </a:tc>
              </a:tr>
              <a:tr h="806470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que tienen temor a involucrar sus afectos (free).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acercamientos sensuales, pero no hay relación de novios (amigos cariñosos).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984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400" dirty="0" smtClean="0">
                <a:latin typeface="Arial Black" pitchFamily="34" charset="0"/>
              </a:rPr>
              <a:t>                </a:t>
            </a:r>
            <a:r>
              <a:rPr lang="es-MX" sz="1600" dirty="0" smtClean="0">
                <a:latin typeface="Arial Black" pitchFamily="34" charset="0"/>
              </a:rPr>
              <a:t>UNIVERSIDAD NACIONAL  AUTÓNOMA DE MÉXICO</a:t>
            </a:r>
          </a:p>
          <a:p>
            <a:pPr algn="ctr">
              <a:buNone/>
            </a:pPr>
            <a:r>
              <a:rPr lang="es-MX" sz="1600" dirty="0" smtClean="0">
                <a:latin typeface="Arial Black" pitchFamily="34" charset="0"/>
              </a:rPr>
              <a:t>COLEGIO DE CIENCIAS Y HUMANIDADES</a:t>
            </a:r>
          </a:p>
          <a:p>
            <a:pPr algn="ctr">
              <a:buNone/>
            </a:pPr>
            <a:r>
              <a:rPr lang="es-MX" sz="1600" dirty="0" smtClean="0">
                <a:latin typeface="Arial Black" pitchFamily="34" charset="0"/>
              </a:rPr>
              <a:t>PLANTEL AZCAPOTZALCO </a:t>
            </a:r>
          </a:p>
          <a:p>
            <a:pPr algn="r">
              <a:buNone/>
            </a:pPr>
            <a:endParaRPr lang="es-MX" sz="2400" dirty="0">
              <a:latin typeface="Arial Black" pitchFamily="34" charset="0"/>
            </a:endParaRPr>
          </a:p>
          <a:p>
            <a:pPr>
              <a:buNone/>
            </a:pPr>
            <a:endParaRPr lang="es-MX" sz="2400" dirty="0" smtClean="0">
              <a:latin typeface="Arial Black" pitchFamily="34" charset="0"/>
            </a:endParaRPr>
          </a:p>
          <a:p>
            <a:pPr>
              <a:buNone/>
            </a:pPr>
            <a:endParaRPr lang="es-MX" sz="2400" dirty="0">
              <a:latin typeface="Arial Black" pitchFamily="34" charset="0"/>
            </a:endParaRP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GUERRERO CORTES IVAN DAMIAN</a:t>
            </a: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DIAZ CAMACHO PAUL ANTOINE</a:t>
            </a: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LOZANO ARMENDARIZ YEDID</a:t>
            </a: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ZAMUDIO SEGUNDO MAYRA VIANNEY</a:t>
            </a: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GUTIERREZ LARA CESAR IVAN</a:t>
            </a: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DURAN CARMONA CECILIA ANDREA</a:t>
            </a: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MARTINEZ TRUJILLO BEATRIZ</a:t>
            </a:r>
          </a:p>
          <a:p>
            <a:pPr>
              <a:buNone/>
            </a:pPr>
            <a:endParaRPr lang="es-MX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s-MX" sz="2000" smtClean="0">
                <a:latin typeface="Arial Black" pitchFamily="34" charset="0"/>
              </a:rPr>
              <a:t>GRUPO 681-2013</a:t>
            </a:r>
            <a:endParaRPr lang="es-MX" sz="2000" dirty="0" smtClean="0">
              <a:latin typeface="Arial Black" pitchFamily="34" charset="0"/>
            </a:endParaRPr>
          </a:p>
          <a:p>
            <a:pPr>
              <a:buNone/>
            </a:pPr>
            <a:endParaRPr lang="es-MX" sz="2000" dirty="0">
              <a:latin typeface="Arial Black" pitchFamily="34" charset="0"/>
            </a:endParaRPr>
          </a:p>
          <a:p>
            <a:pPr>
              <a:buNone/>
            </a:pPr>
            <a:r>
              <a:rPr lang="es-MX" sz="2000" dirty="0" smtClean="0">
                <a:latin typeface="Arial Black" pitchFamily="34" charset="0"/>
              </a:rPr>
              <a:t>Profesora Amalia Pichardo Hernández</a:t>
            </a:r>
            <a:endParaRPr lang="es-MX" sz="2000" dirty="0">
              <a:latin typeface="Arial Black" pitchFamily="34" charset="0"/>
            </a:endParaRPr>
          </a:p>
        </p:txBody>
      </p:sp>
      <p:pic>
        <p:nvPicPr>
          <p:cNvPr id="4" name="7 Imagen" descr="http://www.bosch.com.mx/content/language2/img_productworlds/logoU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326" y="440237"/>
            <a:ext cx="1311825" cy="14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Imagen" descr="http://profile.ak.fbcdn.net/hprofile-ak-snc4/41613_141517665883472_767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529674"/>
            <a:ext cx="1296144" cy="12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087" y="9144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Hombres y mujeres ven la infidelidad de manera distinta: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27450" y="838200"/>
            <a:ext cx="5111750" cy="585311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s-ES_tradnl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s-ES_tradnl" dirty="0" smtClean="0">
                <a:solidFill>
                  <a:srgbClr val="0070C0"/>
                </a:solidFill>
              </a:rPr>
              <a:t>-Hombres </a:t>
            </a:r>
            <a:r>
              <a:rPr lang="es-ES_tradnl" dirty="0">
                <a:solidFill>
                  <a:srgbClr val="0070C0"/>
                </a:solidFill>
              </a:rPr>
              <a:t>y la Infidelidad Sexual: Este supondría que todo el tiempo crío hijos que no lo pertenecían.</a:t>
            </a:r>
            <a:endParaRPr lang="es-ES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es-ES_tradn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Mujeres y la Infidelidad Sentimental: Esta supondría que el hombre le dedicaría menos tiempo y le proporcionaría menos recursos, con el temor de quedarse sola en un embarazo y criarlo sola</a:t>
            </a:r>
            <a:r>
              <a:rPr lang="es-ES_tradnl" dirty="0"/>
              <a:t>.</a:t>
            </a:r>
            <a:endParaRPr lang="es-ES" dirty="0"/>
          </a:p>
          <a:p>
            <a:pPr algn="just">
              <a:buNone/>
            </a:pP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Finalmente</a:t>
            </a:r>
            <a:r>
              <a:rPr lang="es-ES_tradnl" dirty="0"/>
              <a:t>, para evitar ser víctimas de la infidelidad, surge un estado constante de vigilancia hacia a la pareja (Vigilancia Obsesiva),</a:t>
            </a:r>
            <a:endParaRPr lang="es-ES" dirty="0"/>
          </a:p>
          <a:p>
            <a:pPr algn="just">
              <a:buNone/>
            </a:pP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latin typeface="Arial"/>
                <a:cs typeface="Arial"/>
              </a:rPr>
              <a:t>INFIDELIDAD</a:t>
            </a:r>
            <a:endParaRPr lang="en-US" sz="52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6887" y="4381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Señales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podrían implicar una 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infidelidad</a:t>
            </a:r>
            <a:b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853113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Olores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poco comunes (a perfume de otro sexo, tabaco si no fuma, alcohol si no toma)</a:t>
            </a:r>
          </a:p>
          <a:p>
            <a:pPr fontAlgn="base"/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Manchas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maquillaje en su ropa o secreciones en la ropa interior</a:t>
            </a:r>
          </a:p>
          <a:p>
            <a:pPr fontAlgn="base"/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Actitud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extraña cuando usa el teléfono (apaga el móvil cuando está contigo, se va a otra habitación para hablar por móvil, corta una llamada cuando ingresas a la habitación, recibes demasiadas llamadas equivocadas o que cuelgan cuando atiendes)</a:t>
            </a:r>
          </a:p>
          <a:p>
            <a:pPr fontAlgn="base"/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Actitud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esquiva cuando se conecta a Internet (se conecta sólo cuando vas a dormir, siempre borra el historial de páginas visitadas y de mensajería instantánea, cierra programas cuando te acercas o apaga el ordenador)</a:t>
            </a:r>
          </a:p>
          <a:p>
            <a:pPr fontAlgn="base"/>
            <a:endParaRPr lang="es-ES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Recibos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anotaciones sospechosas</a:t>
            </a:r>
          </a:p>
        </p:txBody>
      </p:sp>
      <p:pic>
        <p:nvPicPr>
          <p:cNvPr id="7" name="6 Imagen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2738430" cy="20640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70066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razones más comunes por las que 'ponemos los cuernos' son por satisfacer las necesidades no halladas con la pareja</a:t>
            </a:r>
            <a:br>
              <a:rPr lang="es-ES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0" y="357166"/>
            <a:ext cx="5111750" cy="58531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Nos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sentimos devaluados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La monotonía.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Una vida sexual deficiente.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Dependencia emocional de los padres.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Buscamos nuevas sensaciones. 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Idealizamos a la pareja.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La pareja lo permite.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Sentimos amenazada nuestra libertad</a:t>
            </a:r>
          </a:p>
          <a:p>
            <a:pPr>
              <a:buNone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 Alarde de poder. </a:t>
            </a:r>
            <a:endParaRPr lang="es-E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429156" cy="50004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800" u="sng" dirty="0">
                <a:latin typeface="Arial" pitchFamily="34" charset="0"/>
                <a:ea typeface="Cambria" pitchFamily="18" charset="0"/>
                <a:cs typeface="Arial" pitchFamily="34" charset="0"/>
              </a:rPr>
              <a:t>AMOR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91200" y="990600"/>
            <a:ext cx="3008313" cy="5643602"/>
          </a:xfrm>
        </p:spPr>
        <p:txBody>
          <a:bodyPr anchor="t">
            <a:noAutofit/>
          </a:bodyPr>
          <a:lstStyle/>
          <a:p>
            <a:pPr algn="just"/>
            <a:r>
              <a:rPr lang="es-MX" sz="1700" dirty="0" smtClean="0">
                <a:latin typeface="Arial" pitchFamily="34" charset="0"/>
                <a:cs typeface="Arial" pitchFamily="34" charset="0"/>
              </a:rPr>
              <a:t>Para la psicología el amor es una necesidad fisiológica, un impulso que puede provocar conductas imprevisibles. Vamos a ver los distintos acercamientos de la psicología a este tema.</a:t>
            </a:r>
          </a:p>
          <a:p>
            <a:pPr algn="just"/>
            <a:endParaRPr lang="es-ES" sz="1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700" dirty="0" smtClean="0">
                <a:latin typeface="Arial" pitchFamily="34" charset="0"/>
                <a:cs typeface="Arial" pitchFamily="34" charset="0"/>
              </a:rPr>
              <a:t>La psicología, durante años, ha buscado la definición adecuada para el concepto de amor. Sin embargo, todavía no se llega a una sola postura, sino que, según los psicólogos, existen diferentes tipos de amor y estos dependen de factores como el entorno, el físico, la personalidad, etc.</a:t>
            </a:r>
            <a:endParaRPr lang="es-MX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exitosocial.com/files/2007/10/triangulo-amo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4028" y="1905000"/>
            <a:ext cx="5119364" cy="32718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071678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“Al dar definiciones, el ser humano siempre cuantifica, estableciendo máximos y mínimos; en el caso del amor </a:t>
            </a:r>
            <a:endParaRPr kumimoji="0" lang="es-MX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4600" y="457200"/>
            <a:ext cx="4143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 </a:t>
            </a:r>
            <a:r>
              <a:rPr kumimoji="0" lang="es-MX" sz="28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definir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: A-M-O-R.</a:t>
            </a:r>
            <a:endParaRPr kumimoji="0" lang="es-MX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28662" y="114298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La emoción más humana y compleja, además de ser  popular entre las películas y canciones.</a:t>
            </a:r>
            <a:endParaRPr kumimoji="0" lang="es-MX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72913" y="2935069"/>
            <a:ext cx="4071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_tradnl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-El Mínimo: la </a:t>
            </a:r>
            <a:r>
              <a:rPr kumimoji="0" lang="es-MX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escases</a:t>
            </a:r>
            <a:r>
              <a:rPr kumimoji="0" lang="es-ES_tradnl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de amor, conocida como odio o repulsión.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609600" y="2971800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-El máximo: un amor completo, incondicional y/o verdadero; un amor que es superior al concepto mismo.</a:t>
            </a:r>
            <a:endParaRPr kumimoji="0" lang="es-MX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Ivan\Configuración local\Archivos temporales de Internet\Content.IE5\452VKPYV\MP9004490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962400"/>
            <a:ext cx="2490806" cy="2490806"/>
          </a:xfrm>
          <a:prstGeom prst="rect">
            <a:avLst/>
          </a:prstGeom>
          <a:noFill/>
        </p:spPr>
      </p:pic>
      <p:pic>
        <p:nvPicPr>
          <p:cNvPr id="1028" name="Picture 4" descr="http://spicaweb.files.wordpress.com/2011/07/od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443" y="3962400"/>
            <a:ext cx="3744228" cy="2422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1905000"/>
            <a:ext cx="3008313" cy="4691063"/>
          </a:xfrm>
        </p:spPr>
        <p:txBody>
          <a:bodyPr/>
          <a:lstStyle/>
          <a:p>
            <a:pPr lvl="0" algn="just"/>
            <a:r>
              <a:rPr kumimoji="0" lang="es-ES_tradnl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Popularmente , amor se define como algo: puro, universal, eterno, que supera todas las barreras de manera casi sobrenatural y además es considerado un requisito para tener una pareja estable y posteriormente formar una familia</a:t>
            </a:r>
            <a:r>
              <a:rPr kumimoji="0" lang="es-ES_tradnl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.</a:t>
            </a:r>
            <a:endParaRPr kumimoji="0" lang="es-ES_tradnl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4098" name="Picture 2" descr="C:\Documents and Settings\Ivan\Configuración local\Archivos temporales de Internet\Content.IE5\05A7KPIB\MP900449048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5388" y="990600"/>
            <a:ext cx="4875212" cy="48752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62000" y="914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Popularmente </a:t>
            </a:r>
            <a:endParaRPr lang="es-MX" sz="2400" b="1" u="sn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1534886"/>
          </a:xfrm>
        </p:spPr>
        <p:txBody>
          <a:bodyPr>
            <a:normAutofit/>
          </a:bodyPr>
          <a:lstStyle/>
          <a:p>
            <a:pPr algn="ctr"/>
            <a:r>
              <a:rPr lang="es-MX" sz="8000" dirty="0">
                <a:solidFill>
                  <a:srgbClr val="FFFFFF"/>
                </a:solidFill>
              </a:rPr>
              <a:t>Amor y </a:t>
            </a:r>
            <a:r>
              <a:rPr lang="es-MX" sz="8000" dirty="0" smtClean="0">
                <a:solidFill>
                  <a:srgbClr val="FFFFFF"/>
                </a:solidFill>
              </a:rPr>
              <a:t>Desarrollo</a:t>
            </a:r>
            <a:endParaRPr lang="es-MX" sz="8000" dirty="0">
              <a:solidFill>
                <a:srgbClr val="FFFF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447800"/>
            <a:ext cx="4580165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600" b="1" dirty="0" smtClean="0">
                <a:solidFill>
                  <a:schemeClr val="bg1"/>
                </a:solidFill>
              </a:rPr>
              <a:t>El amor</a:t>
            </a:r>
            <a:r>
              <a:rPr lang="es-MX" sz="2600" b="1" dirty="0">
                <a:solidFill>
                  <a:schemeClr val="bg1"/>
                </a:solidFill>
              </a:rPr>
              <a:t>, además de ser es una capacidad que tiene el ser humano en cualquier etapa de la vida, es la exploración de si mismo y con relación a las personas significantes; nos permite explorar el mundo, con seguridad y confianza, facilitando el acceso a nuevos caminos y así elegir a que otras personas amar.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94" y="1534887"/>
            <a:ext cx="3477985" cy="463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9600" y="1524000"/>
            <a:ext cx="4419599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300" b="1" dirty="0">
                <a:solidFill>
                  <a:srgbClr val="FFFFFF"/>
                </a:solidFill>
              </a:rPr>
              <a:t>En el niño, constituye la posibilidad de introducirse en el mundo de manera amplia y compleja, la convivencia con el núcleo familiar amplía las expresiones de amor y afecto. Al salir del recinto familiar, busca una relación amorosa, difiriendo en la intensidad que requiera una persona.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2" y="1905000"/>
            <a:ext cx="3593158" cy="3201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0758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391886"/>
            <a:ext cx="8458200" cy="20465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000" b="1" dirty="0">
                <a:solidFill>
                  <a:srgbClr val="FFFFFF"/>
                </a:solidFill>
              </a:rPr>
              <a:t>Desde niño, se establece una diferencia notoria entre amistad y enamoramiento, una perspectiva que se refleja en la vida adulta.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2200"/>
            <a:ext cx="3415394" cy="3925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971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3400" y="152400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rgbClr val="FFFF00"/>
                </a:solidFill>
              </a:rPr>
              <a:t>La </a:t>
            </a:r>
            <a:r>
              <a:rPr lang="es-AR" sz="3200" u="sng" dirty="0">
                <a:solidFill>
                  <a:srgbClr val="FFFF00"/>
                </a:solidFill>
              </a:rPr>
              <a:t>P</a:t>
            </a:r>
            <a:r>
              <a:rPr lang="es-AR" sz="3200" u="sng" dirty="0" smtClean="0">
                <a:solidFill>
                  <a:srgbClr val="FFFF00"/>
                </a:solidFill>
              </a:rPr>
              <a:t>sicología</a:t>
            </a:r>
            <a:r>
              <a:rPr lang="es-AR" sz="3200" dirty="0" smtClean="0">
                <a:solidFill>
                  <a:srgbClr val="FFFF00"/>
                </a:solidFill>
              </a:rPr>
              <a:t> los  define como </a:t>
            </a:r>
            <a:r>
              <a:rPr lang="es-AR" sz="4400" dirty="0" smtClean="0">
                <a:solidFill>
                  <a:srgbClr val="FFFF00"/>
                </a:solidFill>
              </a:rPr>
              <a:t>“componentes 				    de atracción”</a:t>
            </a:r>
            <a:endParaRPr lang="es-AR" sz="4400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3400" y="350100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dirty="0"/>
              <a:t>El </a:t>
            </a:r>
            <a:r>
              <a:rPr lang="es-AR" sz="3200" dirty="0">
                <a:solidFill>
                  <a:srgbClr val="FF0000"/>
                </a:solidFill>
              </a:rPr>
              <a:t>Momento</a:t>
            </a:r>
            <a:r>
              <a:rPr lang="es-AR" sz="3200" dirty="0"/>
              <a:t>: Tener </a:t>
            </a:r>
            <a:r>
              <a:rPr lang="es-AR" sz="3200" dirty="0" smtClean="0"/>
              <a:t>				      disposición a 		      enamorarse</a:t>
            </a:r>
            <a:endParaRPr lang="es-AR" sz="3200" dirty="0"/>
          </a:p>
        </p:txBody>
      </p:sp>
      <p:pic>
        <p:nvPicPr>
          <p:cNvPr id="11268" name="Picture 4" descr="http://3.bp.blogspot.com/-4PtTXMIdwjM/UH2hCGdFsjI/AAAAAAAAMm8/M-KbrtKFW0k/s1600/enamorarse.jpg"/>
          <p:cNvPicPr>
            <a:picLocks noChangeAspect="1" noChangeArrowheads="1"/>
          </p:cNvPicPr>
          <p:nvPr/>
        </p:nvPicPr>
        <p:blipFill>
          <a:blip r:embed="rId2" cstate="print"/>
          <a:srcRect l="1989" t="3452" r="4507" b="20604"/>
          <a:stretch>
            <a:fillRect/>
          </a:stretch>
        </p:blipFill>
        <p:spPr bwMode="auto">
          <a:xfrm rot="488655">
            <a:off x="5211405" y="3043149"/>
            <a:ext cx="338437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Rectángulo"/>
          <p:cNvSpPr/>
          <p:nvPr/>
        </p:nvSpPr>
        <p:spPr>
          <a:xfrm>
            <a:off x="683568" y="548680"/>
            <a:ext cx="7817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Ultra Bold Condensed" pitchFamily="34" charset="0"/>
              </a:rPr>
              <a:t>Mecanismos de atracción</a:t>
            </a:r>
            <a:endParaRPr lang="es-ES" sz="4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Ultra Bold Condensed" pitchFamily="34" charset="0"/>
            </a:endParaRPr>
          </a:p>
        </p:txBody>
      </p:sp>
      <p:pic>
        <p:nvPicPr>
          <p:cNvPr id="11272" name="Picture 8" descr="C:\Documents and Settings\Administrador\Configuración local\Archivos temporales de Internet\Content.IE5\R9JQM5XA\MM9003566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-152400"/>
            <a:ext cx="809625" cy="990600"/>
          </a:xfrm>
          <a:prstGeom prst="rect">
            <a:avLst/>
          </a:prstGeom>
          <a:noFill/>
        </p:spPr>
      </p:pic>
      <p:pic>
        <p:nvPicPr>
          <p:cNvPr id="11276" name="Picture 12" descr="C:\Documents and Settings\Administrador\Configuración local\Archivos temporales de Internet\Content.IE5\R9JQM5XA\MM9003566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5791200"/>
            <a:ext cx="809625" cy="990600"/>
          </a:xfrm>
          <a:prstGeom prst="rect">
            <a:avLst/>
          </a:prstGeom>
          <a:noFill/>
        </p:spPr>
      </p:pic>
      <p:pic>
        <p:nvPicPr>
          <p:cNvPr id="11278" name="Picture 14" descr="C:\Documents and Settings\Administrador\Configuración local\Archivos temporales de Internet\Content.IE5\R9JQM5XA\MM9003566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75" y="5791200"/>
            <a:ext cx="809625" cy="990600"/>
          </a:xfrm>
          <a:prstGeom prst="rect">
            <a:avLst/>
          </a:prstGeom>
          <a:noFill/>
        </p:spPr>
      </p:pic>
      <p:pic>
        <p:nvPicPr>
          <p:cNvPr id="11280" name="Picture 16" descr="C:\Documents and Settings\Administrador\Configuración local\Archivos temporales de Internet\Content.IE5\R9JQM5XA\MM9003566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75" y="-152400"/>
            <a:ext cx="809625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998</Words>
  <Application>Microsoft Office PowerPoint</Application>
  <PresentationFormat>Presentación en pantalla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AMOR </vt:lpstr>
      <vt:lpstr>Presentación de PowerPoint</vt:lpstr>
      <vt:lpstr>Presentación de PowerPoint</vt:lpstr>
      <vt:lpstr>Amor y 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Enamoramiento.</vt:lpstr>
      <vt:lpstr>Presentación de PowerPoint</vt:lpstr>
      <vt:lpstr>Presentación de PowerPoint</vt:lpstr>
      <vt:lpstr>Presentación de PowerPoint</vt:lpstr>
      <vt:lpstr>Presentación de PowerPoint</vt:lpstr>
      <vt:lpstr>Amor Adolescente </vt:lpstr>
      <vt:lpstr>Hombres y mujeres ven la infidelidad de manera distinta: </vt:lpstr>
      <vt:lpstr>Señales que podrían implicar una infidelidad </vt:lpstr>
      <vt:lpstr> Las 9 razones más comunes por las que 'ponemos los cuernos' son por satisfacer las necesidades no halladas con la pareja </vt:lpstr>
    </vt:vector>
  </TitlesOfParts>
  <Company>Guiterrez 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Ivan</dc:creator>
  <cp:lastModifiedBy>Amalia</cp:lastModifiedBy>
  <cp:revision>22</cp:revision>
  <dcterms:created xsi:type="dcterms:W3CDTF">2013-04-04T06:09:56Z</dcterms:created>
  <dcterms:modified xsi:type="dcterms:W3CDTF">2013-04-12T01:03:40Z</dcterms:modified>
</cp:coreProperties>
</file>